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3" d="100"/>
          <a:sy n="33" d="100"/>
        </p:scale>
        <p:origin x="42"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B458BB-3F77-44A8-A90E-32CA7F2D2E8B}"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3635436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B458BB-3F77-44A8-A90E-32CA7F2D2E8B}"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1118849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B458BB-3F77-44A8-A90E-32CA7F2D2E8B}"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170255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428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639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859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821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090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1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817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39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B458BB-3F77-44A8-A90E-32CA7F2D2E8B}"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702392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972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432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B458BB-3F77-44A8-A90E-32CA7F2D2E8B}"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196158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B458BB-3F77-44A8-A90E-32CA7F2D2E8B}"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4051946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B458BB-3F77-44A8-A90E-32CA7F2D2E8B}"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245950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458BB-3F77-44A8-A90E-32CA7F2D2E8B}"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81332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B458BB-3F77-44A8-A90E-32CA7F2D2E8B}"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81194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B458BB-3F77-44A8-A90E-32CA7F2D2E8B}"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170157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B458BB-3F77-44A8-A90E-32CA7F2D2E8B}"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0101F-C094-4DF2-8C99-CABF94A77E3D}" type="slidenum">
              <a:rPr lang="en-US" smtClean="0"/>
              <a:t>‹#›</a:t>
            </a:fld>
            <a:endParaRPr lang="en-US"/>
          </a:p>
        </p:txBody>
      </p:sp>
    </p:spTree>
    <p:extLst>
      <p:ext uri="{BB962C8B-B14F-4D97-AF65-F5344CB8AC3E}">
        <p14:creationId xmlns:p14="http://schemas.microsoft.com/office/powerpoint/2010/main" val="390934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458BB-3F77-44A8-A90E-32CA7F2D2E8B}" type="datetimeFigureOut">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0101F-C094-4DF2-8C99-CABF94A77E3D}" type="slidenum">
              <a:rPr lang="en-US" smtClean="0"/>
              <a:t>‹#›</a:t>
            </a:fld>
            <a:endParaRPr lang="en-US"/>
          </a:p>
        </p:txBody>
      </p:sp>
    </p:spTree>
    <p:extLst>
      <p:ext uri="{BB962C8B-B14F-4D97-AF65-F5344CB8AC3E}">
        <p14:creationId xmlns:p14="http://schemas.microsoft.com/office/powerpoint/2010/main" val="2569521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217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g"/><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22477" y="116006"/>
            <a:ext cx="7458502" cy="6141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CHỦ ĐỀ 2: KỸ THUẬT CHẠY CỰ LY NGẮN</a:t>
            </a:r>
          </a:p>
        </p:txBody>
      </p:sp>
      <p:sp>
        <p:nvSpPr>
          <p:cNvPr id="7" name="Rectangle 6"/>
          <p:cNvSpPr/>
          <p:nvPr/>
        </p:nvSpPr>
        <p:spPr>
          <a:xfrm>
            <a:off x="750627" y="1221477"/>
            <a:ext cx="11054686" cy="449693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Tx/>
              <a:buAutoNum type="romanUcPeriod"/>
            </a:pPr>
            <a:r>
              <a:rPr lang="en-US" sz="2800" b="1" dirty="0">
                <a:solidFill>
                  <a:srgbClr val="FF0000"/>
                </a:solidFill>
                <a:latin typeface="Times New Roman" panose="02020603050405020304" pitchFamily="18" charset="0"/>
                <a:cs typeface="Times New Roman" panose="02020603050405020304" pitchFamily="18" charset="0"/>
              </a:rPr>
              <a:t>MỤC TIÊU</a:t>
            </a:r>
          </a:p>
          <a:p>
            <a:pPr marL="342900" indent="-342900">
              <a:buFontTx/>
              <a:buAutoNum type="arabicPeriod"/>
            </a:pPr>
            <a:r>
              <a:rPr lang="en-US" sz="2800" dirty="0" err="1">
                <a:solidFill>
                  <a:prstClr val="black"/>
                </a:solidFill>
                <a:latin typeface="Times New Roman" panose="02020603050405020304" pitchFamily="18" charset="0"/>
                <a:cs typeface="Times New Roman" panose="02020603050405020304" pitchFamily="18" charset="0"/>
              </a:rPr>
              <a:t>Phẩm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cực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thê</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vươn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kết</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tốt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tập</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giúp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tập</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2. </a:t>
            </a:r>
            <a:r>
              <a:rPr lang="en-US" sz="2800" dirty="0" err="1">
                <a:solidFill>
                  <a:prstClr val="black"/>
                </a:solidFill>
                <a:latin typeface="Times New Roman" panose="02020603050405020304" pitchFamily="18" charset="0"/>
                <a:cs typeface="Times New Roman" panose="02020603050405020304" pitchFamily="18" charset="0"/>
              </a:rPr>
              <a:t>Năng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lực</a:t>
            </a:r>
            <a:r>
              <a:rPr lang="en-US" sz="2800" dirty="0">
                <a:solidFill>
                  <a:prstClr val="black"/>
                </a:solidFill>
                <a:latin typeface="Times New Roman" panose="02020603050405020304" pitchFamily="18" charset="0"/>
                <a:cs typeface="Times New Roman" panose="02020603050405020304" pitchFamily="18" charset="0"/>
              </a:rPr>
              <a:t>: </a:t>
            </a:r>
          </a:p>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kỹ</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chạy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spcBef>
                <a:spcPts val="600"/>
              </a:spcBef>
              <a:spcAft>
                <a:spcPts val="600"/>
              </a:spcAft>
              <a:buFontTx/>
              <a:buChar char="-"/>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hỗ</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013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074459" y="218365"/>
            <a:ext cx="7124132" cy="57320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pitchFamily="18" charset="0"/>
                <a:cs typeface="Times New Roman" panose="02020603050405020304" pitchFamily="18" charset="0"/>
              </a:rPr>
              <a:t>IV. CÂU HỎI BÀI TẬP VẬN DỤNG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51692" y="1138975"/>
            <a:ext cx="11493690" cy="8791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1: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4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kỹ</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thuật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cự</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ngắn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chiếm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quãng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đường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nhất</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53152" y="2404281"/>
            <a:ext cx="3546144" cy="8984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solidFill>
                <a:latin typeface="Times New Roman" panose="02020603050405020304" pitchFamily="18" charset="0"/>
                <a:cs typeface="Times New Roman" panose="02020603050405020304" pitchFamily="18" charset="0"/>
              </a:rPr>
              <a:t>Giai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đoạn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xuất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phát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947546" y="2404281"/>
            <a:ext cx="3546144" cy="8984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solidFill>
                <a:latin typeface="Times New Roman" panose="02020603050405020304" pitchFamily="18" charset="0"/>
                <a:cs typeface="Times New Roman" panose="02020603050405020304" pitchFamily="18" charset="0"/>
              </a:rPr>
              <a:t>Giai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đoạn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chạy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lao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sau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xuất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phát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053152" y="4535606"/>
            <a:ext cx="3546144" cy="8984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solidFill>
                <a:latin typeface="Times New Roman" panose="02020603050405020304" pitchFamily="18" charset="0"/>
                <a:cs typeface="Times New Roman" panose="02020603050405020304" pitchFamily="18" charset="0"/>
              </a:rPr>
              <a:t>Giai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đoạn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chạy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giữa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quãng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947546" y="4535606"/>
            <a:ext cx="3546144" cy="8984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solidFill>
                <a:latin typeface="Times New Roman" panose="02020603050405020304" pitchFamily="18" charset="0"/>
                <a:cs typeface="Times New Roman" panose="02020603050405020304" pitchFamily="18" charset="0"/>
              </a:rPr>
              <a:t>Giai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đoạn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về</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đích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163773" y="2404281"/>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6967181" y="4535605"/>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D</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163773" y="4535606"/>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C</a:t>
            </a:r>
          </a:p>
        </p:txBody>
      </p:sp>
      <p:sp>
        <p:nvSpPr>
          <p:cNvPr id="17" name="Oval 16"/>
          <p:cNvSpPr/>
          <p:nvPr/>
        </p:nvSpPr>
        <p:spPr>
          <a:xfrm>
            <a:off x="6967180" y="2378122"/>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129461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351692" y="463726"/>
            <a:ext cx="11493690" cy="8791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2: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về</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đích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thì</a:t>
            </a:r>
            <a:r>
              <a:rPr lang="en-US" sz="2800" dirty="0" smtClean="0">
                <a:solidFill>
                  <a:schemeClr val="tx1"/>
                </a:solidFill>
                <a:latin typeface="Times New Roman" panose="02020603050405020304" pitchFamily="18" charset="0"/>
                <a:cs typeface="Times New Roman" panose="02020603050405020304" pitchFamily="18" charset="0"/>
              </a:rPr>
              <a:t> V ĐV,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sử</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dụng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bộ</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chạm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mặt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phẳng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chứa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vạch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đích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đích</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12936" y="2401011"/>
            <a:ext cx="3546144" cy="8984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Cánh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tay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107330" y="2401011"/>
            <a:ext cx="3546144" cy="8984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Ngực</a:t>
            </a: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212936" y="4532336"/>
            <a:ext cx="3546144" cy="8984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Vai</a:t>
            </a: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8107330" y="4532336"/>
            <a:ext cx="3546144" cy="8984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Cả</a:t>
            </a:r>
            <a:r>
              <a:rPr lang="en-US" sz="3200" dirty="0" smtClean="0">
                <a:solidFill>
                  <a:schemeClr val="tx1"/>
                </a:solidFill>
                <a:latin typeface="Times New Roman" panose="02020603050405020304" pitchFamily="18" charset="0"/>
                <a:cs typeface="Times New Roman" panose="02020603050405020304" pitchFamily="18" charset="0"/>
              </a:rPr>
              <a:t> B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351692" y="2376146"/>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7126965" y="4532335"/>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D</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2" name="Oval 11"/>
          <p:cNvSpPr/>
          <p:nvPr/>
        </p:nvSpPr>
        <p:spPr>
          <a:xfrm>
            <a:off x="351692" y="4507471"/>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C</a:t>
            </a:r>
          </a:p>
        </p:txBody>
      </p:sp>
      <p:sp>
        <p:nvSpPr>
          <p:cNvPr id="13" name="Oval 12"/>
          <p:cNvSpPr/>
          <p:nvPr/>
        </p:nvSpPr>
        <p:spPr>
          <a:xfrm>
            <a:off x="7126964" y="2374852"/>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26102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351692" y="463726"/>
            <a:ext cx="11493690" cy="8791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3: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hiện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lệnh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chỗ</a:t>
            </a:r>
            <a:r>
              <a:rPr lang="en-US" sz="2800" dirty="0" smtClean="0">
                <a:solidFill>
                  <a:schemeClr val="tx1"/>
                </a:solidFill>
                <a:latin typeface="Times New Roman" panose="02020603050405020304" pitchFamily="18" charset="0"/>
                <a:cs typeface="Times New Roman" panose="02020603050405020304" pitchFamily="18" charset="0"/>
              </a:rPr>
              <a:t> V ĐV,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hiện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tư</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chống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tay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như</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so </a:t>
            </a:r>
            <a:r>
              <a:rPr lang="en-US" sz="2800" dirty="0" err="1" smtClean="0">
                <a:solidFill>
                  <a:schemeClr val="tx1"/>
                </a:solidFill>
                <a:latin typeface="Times New Roman" panose="02020603050405020304" pitchFamily="18" charset="0"/>
                <a:cs typeface="Times New Roman" panose="02020603050405020304" pitchFamily="18" charset="0"/>
              </a:rPr>
              <a:t>với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vạch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12935" y="2039815"/>
            <a:ext cx="4470413" cy="12596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Hai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tay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rộng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bằng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chống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sát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vạch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xuất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phát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7624689" y="2039815"/>
            <a:ext cx="4389119" cy="12596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Hai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tay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rộng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bằng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chống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trên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vạch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xuất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phát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12935" y="4487595"/>
            <a:ext cx="4470413" cy="12942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Hai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tay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rộng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bằng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chống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lên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vạch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xuất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phát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624689" y="4463974"/>
            <a:ext cx="4389119" cy="13178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Cả</a:t>
            </a:r>
            <a:r>
              <a:rPr lang="en-US" sz="3200" dirty="0" smtClean="0">
                <a:solidFill>
                  <a:schemeClr val="tx1"/>
                </a:solidFill>
                <a:latin typeface="Times New Roman" panose="02020603050405020304" pitchFamily="18" charset="0"/>
                <a:cs typeface="Times New Roman" panose="02020603050405020304" pitchFamily="18" charset="0"/>
              </a:rPr>
              <a:t> B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351692" y="2235542"/>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6690866" y="4674990"/>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D</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351692" y="4674990"/>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C</a:t>
            </a:r>
          </a:p>
        </p:txBody>
      </p:sp>
      <p:sp>
        <p:nvSpPr>
          <p:cNvPr id="12" name="Oval 11"/>
          <p:cNvSpPr/>
          <p:nvPr/>
        </p:nvSpPr>
        <p:spPr>
          <a:xfrm>
            <a:off x="6690866" y="2306491"/>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54178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351692" y="463726"/>
            <a:ext cx="11493690" cy="8791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4: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đấu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nội</a:t>
            </a:r>
            <a:r>
              <a:rPr lang="en-US" sz="2800" dirty="0" smtClean="0">
                <a:solidFill>
                  <a:schemeClr val="tx1"/>
                </a:solidFill>
                <a:latin typeface="Times New Roman" panose="02020603050405020304" pitchFamily="18" charset="0"/>
                <a:cs typeface="Times New Roman" panose="02020603050405020304" pitchFamily="18" charset="0"/>
              </a:rPr>
              <a:t> dung </a:t>
            </a: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100m, V ĐV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mấy</a:t>
            </a:r>
            <a:r>
              <a:rPr lang="en-US" sz="2800" dirty="0" smtClean="0">
                <a:solidFill>
                  <a:schemeClr val="tx1"/>
                </a:solidFill>
                <a:latin typeface="Times New Roman" panose="02020603050405020304" pitchFamily="18" charset="0"/>
                <a:cs typeface="Times New Roman" panose="02020603050405020304" pitchFamily="18" charset="0"/>
              </a:rPr>
              <a:t> ô </a:t>
            </a: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12935" y="2039815"/>
            <a:ext cx="4470413" cy="12596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Trên</a:t>
            </a:r>
            <a:r>
              <a:rPr lang="en-US" sz="3200" dirty="0" smtClean="0">
                <a:solidFill>
                  <a:schemeClr val="tx1"/>
                </a:solidFill>
                <a:latin typeface="Times New Roman" panose="02020603050405020304" pitchFamily="18" charset="0"/>
                <a:cs typeface="Times New Roman" panose="02020603050405020304" pitchFamily="18" charset="0"/>
              </a:rPr>
              <a:t> 4 ô </a:t>
            </a:r>
            <a:r>
              <a:rPr lang="en-US" sz="3200" dirty="0" err="1" smtClean="0">
                <a:solidFill>
                  <a:schemeClr val="tx1"/>
                </a:solidFill>
                <a:latin typeface="Times New Roman" panose="02020603050405020304" pitchFamily="18" charset="0"/>
                <a:cs typeface="Times New Roman" panose="02020603050405020304" pitchFamily="18" charset="0"/>
              </a:rPr>
              <a:t>chạy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7624689" y="2039815"/>
            <a:ext cx="4389119" cy="12596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Trên</a:t>
            </a:r>
            <a:r>
              <a:rPr lang="en-US" sz="3200" dirty="0" smtClean="0">
                <a:solidFill>
                  <a:schemeClr val="tx1"/>
                </a:solidFill>
                <a:latin typeface="Times New Roman" panose="02020603050405020304" pitchFamily="18" charset="0"/>
                <a:cs typeface="Times New Roman" panose="02020603050405020304" pitchFamily="18" charset="0"/>
              </a:rPr>
              <a:t> 3 ô </a:t>
            </a:r>
            <a:r>
              <a:rPr lang="en-US" sz="3200" dirty="0" err="1" smtClean="0">
                <a:solidFill>
                  <a:schemeClr val="tx1"/>
                </a:solidFill>
                <a:latin typeface="Times New Roman" panose="02020603050405020304" pitchFamily="18" charset="0"/>
                <a:cs typeface="Times New Roman" panose="02020603050405020304" pitchFamily="18" charset="0"/>
              </a:rPr>
              <a:t>chạy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12935" y="4487595"/>
            <a:ext cx="4470413" cy="12942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Trên</a:t>
            </a:r>
            <a:r>
              <a:rPr lang="en-US" sz="3200" dirty="0" smtClean="0">
                <a:solidFill>
                  <a:schemeClr val="tx1"/>
                </a:solidFill>
                <a:latin typeface="Times New Roman" panose="02020603050405020304" pitchFamily="18" charset="0"/>
                <a:cs typeface="Times New Roman" panose="02020603050405020304" pitchFamily="18" charset="0"/>
              </a:rPr>
              <a:t> 2 ô </a:t>
            </a:r>
            <a:r>
              <a:rPr lang="en-US" sz="3200" dirty="0" err="1" smtClean="0">
                <a:solidFill>
                  <a:schemeClr val="tx1"/>
                </a:solidFill>
                <a:latin typeface="Times New Roman" panose="02020603050405020304" pitchFamily="18" charset="0"/>
                <a:cs typeface="Times New Roman" panose="02020603050405020304" pitchFamily="18" charset="0"/>
              </a:rPr>
              <a:t>chạy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624689" y="4463974"/>
            <a:ext cx="4389119" cy="13178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Trên</a:t>
            </a:r>
            <a:r>
              <a:rPr lang="en-US" sz="3200" dirty="0" smtClean="0">
                <a:solidFill>
                  <a:schemeClr val="tx1"/>
                </a:solidFill>
                <a:latin typeface="Times New Roman" panose="02020603050405020304" pitchFamily="18" charset="0"/>
                <a:cs typeface="Times New Roman" panose="02020603050405020304" pitchFamily="18" charset="0"/>
              </a:rPr>
              <a:t> 1 ô </a:t>
            </a:r>
            <a:r>
              <a:rPr lang="en-US" sz="3200" dirty="0" err="1" smtClean="0">
                <a:solidFill>
                  <a:schemeClr val="tx1"/>
                </a:solidFill>
                <a:latin typeface="Times New Roman" panose="02020603050405020304" pitchFamily="18" charset="0"/>
                <a:cs typeface="Times New Roman" panose="02020603050405020304" pitchFamily="18" charset="0"/>
              </a:rPr>
              <a:t>chạy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351692" y="2235542"/>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6690866" y="4674990"/>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D</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351692" y="4674990"/>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C</a:t>
            </a:r>
          </a:p>
        </p:txBody>
      </p:sp>
      <p:sp>
        <p:nvSpPr>
          <p:cNvPr id="12" name="Oval 11"/>
          <p:cNvSpPr/>
          <p:nvPr/>
        </p:nvSpPr>
        <p:spPr>
          <a:xfrm>
            <a:off x="6690866" y="2306491"/>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282584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51692" y="463726"/>
            <a:ext cx="11493690" cy="8791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5: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về</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đích</a:t>
            </a:r>
            <a:r>
              <a:rPr lang="en-US" sz="2800" dirty="0" smtClean="0">
                <a:solidFill>
                  <a:schemeClr val="tx1"/>
                </a:solidFill>
                <a:latin typeface="Times New Roman" panose="02020603050405020304" pitchFamily="18" charset="0"/>
                <a:cs typeface="Times New Roman" panose="02020603050405020304" pitchFamily="18" charset="0"/>
              </a:rPr>
              <a:t> V ĐV, </a:t>
            </a:r>
            <a:r>
              <a:rPr lang="en-US" sz="2800" dirty="0" err="1" smtClean="0">
                <a:solidFill>
                  <a:schemeClr val="tx1"/>
                </a:solidFill>
                <a:latin typeface="Times New Roman" panose="02020603050405020304" pitchFamily="18" charset="0"/>
                <a:cs typeface="Times New Roman" panose="02020603050405020304" pitchFamily="18" charset="0"/>
              </a:rPr>
              <a:t>cần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lưu</a:t>
            </a:r>
            <a:r>
              <a:rPr lang="en-US" sz="2800" dirty="0" smtClean="0">
                <a:solidFill>
                  <a:schemeClr val="tx1"/>
                </a:solidFill>
                <a:latin typeface="Times New Roman" panose="02020603050405020304" pitchFamily="18" charset="0"/>
                <a:cs typeface="Times New Roman" panose="02020603050405020304" pitchFamily="18" charset="0"/>
              </a:rPr>
              <a:t> ý </a:t>
            </a:r>
            <a:r>
              <a:rPr lang="en-US" sz="2800" dirty="0" err="1" smtClean="0">
                <a:solidFill>
                  <a:schemeClr val="tx1"/>
                </a:solidFill>
                <a:latin typeface="Times New Roman" panose="02020603050405020304" pitchFamily="18" charset="0"/>
                <a:cs typeface="Times New Roman" panose="02020603050405020304" pitchFamily="18" charset="0"/>
              </a:rPr>
              <a:t>gì</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12935" y="2039815"/>
            <a:ext cx="4470413" cy="12596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Dừng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lại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ngột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7624689" y="2039815"/>
            <a:ext cx="4389119" cy="12596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Ngồi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ngay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12935" y="4487595"/>
            <a:ext cx="4470413" cy="12942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Chạy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tiếp</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vài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bước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chạy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nhẹ</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nhàng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624689" y="4463974"/>
            <a:ext cx="4389119" cy="13178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Dừng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lại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ngồi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ngay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351692" y="2235542"/>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6690866" y="4674990"/>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D</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351692" y="4674990"/>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C</a:t>
            </a:r>
          </a:p>
        </p:txBody>
      </p:sp>
      <p:sp>
        <p:nvSpPr>
          <p:cNvPr id="12" name="Oval 11"/>
          <p:cNvSpPr/>
          <p:nvPr/>
        </p:nvSpPr>
        <p:spPr>
          <a:xfrm>
            <a:off x="6690866" y="2306491"/>
            <a:ext cx="614149" cy="89847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17460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nodeType="clickEffect">
                                  <p:stCondLst>
                                    <p:cond delay="0"/>
                                  </p:stCondLst>
                                  <p:childTnLst>
                                    <p:animClr clrSpc="rgb" dir="cw">
                                      <p:cBhvr override="childStyle">
                                        <p:cTn id="46" dur="500" fill="hold"/>
                                        <p:tgtEl>
                                          <p:spTgt spid="11">
                                            <p:txEl>
                                              <p:pRg st="0" end="0"/>
                                            </p:txEl>
                                          </p:spTgt>
                                        </p:tgtEl>
                                        <p:attrNameLst>
                                          <p:attrName>style.color</p:attrName>
                                        </p:attrNameLst>
                                      </p:cBhvr>
                                      <p:to>
                                        <a:schemeClr val="accent2"/>
                                      </p:to>
                                    </p:animClr>
                                    <p:animClr clrSpc="rgb" dir="cw">
                                      <p:cBhvr>
                                        <p:cTn id="47" dur="500" fill="hold"/>
                                        <p:tgtEl>
                                          <p:spTgt spid="11">
                                            <p:txEl>
                                              <p:pRg st="0" end="0"/>
                                            </p:txEl>
                                          </p:spTgt>
                                        </p:tgtEl>
                                        <p:attrNameLst>
                                          <p:attrName>fillcolor</p:attrName>
                                        </p:attrNameLst>
                                      </p:cBhvr>
                                      <p:to>
                                        <a:schemeClr val="accent2"/>
                                      </p:to>
                                    </p:animClr>
                                    <p:set>
                                      <p:cBhvr>
                                        <p:cTn id="48" dur="500" fill="hold"/>
                                        <p:tgtEl>
                                          <p:spTgt spid="11">
                                            <p:txEl>
                                              <p:pRg st="0" end="0"/>
                                            </p:txEl>
                                          </p:spTgt>
                                        </p:tgtEl>
                                        <p:attrNameLst>
                                          <p:attrName>fill.type</p:attrName>
                                        </p:attrNameLst>
                                      </p:cBhvr>
                                      <p:to>
                                        <p:strVal val="solid"/>
                                      </p:to>
                                    </p:set>
                                    <p:set>
                                      <p:cBhvr>
                                        <p:cTn id="49" dur="500" fill="hold"/>
                                        <p:tgtEl>
                                          <p:spTgt spid="11">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3643952" y="141351"/>
            <a:ext cx="4135482" cy="69116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Wingdings" panose="05000000000000000000" pitchFamily="2" charset="2"/>
              <a:buChar char="v"/>
            </a:pPr>
            <a:r>
              <a:rPr lang="en-US" sz="28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KIỂM TRA BÀI CŨ</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523163" y="1135040"/>
            <a:ext cx="11323094" cy="9667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mấy</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đạp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Nêu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đang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đạp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xuất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23162" y="2404283"/>
            <a:ext cx="10777183" cy="339601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Trả</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lời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285750" indent="-285750">
              <a:buFontTx/>
              <a:buChar char="-"/>
            </a:pP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đạp</a:t>
            </a:r>
            <a:endPar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285750" indent="-285750">
              <a:buFontTx/>
              <a:buChar char="-"/>
            </a:pP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Times New Roman" panose="02020603050405020304" pitchFamily="18" charset="0"/>
              <a:buChar char="+"/>
            </a:pP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phổ</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endPar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a:t>
            </a:r>
            <a:endPar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gần</a:t>
            </a:r>
            <a:endPar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đang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đạp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xuất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phổ</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40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barn(inVertical)">
                                      <p:cBhvr>
                                        <p:cTn id="28" dur="500"/>
                                        <p:tgtEl>
                                          <p:spTgt spid="6">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barn(inVertical)">
                                      <p:cBhvr>
                                        <p:cTn id="31" dur="500"/>
                                        <p:tgtEl>
                                          <p:spTgt spid="6">
                                            <p:txEl>
                                              <p:pRg st="2" end="2"/>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barn(inVertical)">
                                      <p:cBhvr>
                                        <p:cTn id="34" dur="500"/>
                                        <p:tgtEl>
                                          <p:spTgt spid="6">
                                            <p:txEl>
                                              <p:pRg st="3" end="3"/>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arn(inVertical)">
                                      <p:cBhvr>
                                        <p:cTn id="37" dur="500"/>
                                        <p:tgtEl>
                                          <p:spTgt spid="6">
                                            <p:txEl>
                                              <p:pRg st="4" end="4"/>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barn(inVertical)">
                                      <p:cBhvr>
                                        <p:cTn id="40" dur="500"/>
                                        <p:tgtEl>
                                          <p:spTgt spid="6">
                                            <p:txEl>
                                              <p:pRg st="5" end="5"/>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barn(inVertical)">
                                      <p:cBhvr>
                                        <p:cTn id="4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18978" y="365759"/>
            <a:ext cx="10185010" cy="10691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lệnh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VĐV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chống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tay</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latin typeface="Times New Roman" panose="02020603050405020304" pitchFamily="18" charset="0"/>
                <a:cs typeface="Times New Roman" panose="02020603050405020304" pitchFamily="18" charset="0"/>
              </a:rPr>
              <a:t>xuất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sao</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618976" y="1867486"/>
            <a:ext cx="10930597" cy="212656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Trả</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lời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285750" indent="-285750">
              <a:buFontTx/>
              <a:buChar char="-"/>
            </a:pP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latin typeface="Times New Roman" panose="02020603050405020304" pitchFamily="18" charset="0"/>
                <a:cs typeface="Times New Roman" panose="02020603050405020304" pitchFamily="18" charset="0"/>
              </a:rPr>
              <a:t>lệnh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tay</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 ĐV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chồng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xuất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285750" indent="-285750">
              <a:buFontTx/>
              <a:buChar char="-"/>
            </a:pP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nếu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tay</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chồng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vạch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phạm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phạm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luật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618976" y="4426634"/>
            <a:ext cx="10930597" cy="212656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latin typeface="Times New Roman" panose="02020603050405020304" pitchFamily="18" charset="0"/>
                <a:cs typeface="Times New Roman" panose="02020603050405020304" pitchFamily="18" charset="0"/>
              </a:rPr>
              <a:t>l</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uyện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ý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phải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khởi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tất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khớp</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rồi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bắt</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Nhằm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chế</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chấn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thương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căng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lỏng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trình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hồi</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phục</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nhanh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chóng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6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026943" y="900333"/>
            <a:ext cx="10508565" cy="49236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sz="3600" dirty="0" err="1" smtClean="0">
                <a:solidFill>
                  <a:schemeClr val="tx1"/>
                </a:solidFill>
                <a:latin typeface="Times New Roman" panose="02020603050405020304" pitchFamily="18" charset="0"/>
                <a:cs typeface="Times New Roman" panose="02020603050405020304" pitchFamily="18" charset="0"/>
              </a:rPr>
              <a:t>Bài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số</a:t>
            </a:r>
            <a:r>
              <a:rPr lang="en-US" sz="3600" dirty="0" smtClean="0">
                <a:solidFill>
                  <a:schemeClr val="tx1"/>
                </a:solidFill>
                <a:latin typeface="Times New Roman" panose="02020603050405020304" pitchFamily="18" charset="0"/>
                <a:cs typeface="Times New Roman" panose="02020603050405020304" pitchFamily="18" charset="0"/>
              </a:rPr>
              <a:t> 1 – 2 </a:t>
            </a:r>
            <a:r>
              <a:rPr lang="en-US" sz="3600" dirty="0" err="1" smtClean="0">
                <a:solidFill>
                  <a:schemeClr val="tx1"/>
                </a:solidFill>
                <a:latin typeface="Times New Roman" panose="02020603050405020304" pitchFamily="18" charset="0"/>
                <a:cs typeface="Times New Roman" panose="02020603050405020304" pitchFamily="18" charset="0"/>
              </a:rPr>
              <a:t>các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em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đã</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được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tìm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hiểu</a:t>
            </a:r>
            <a:r>
              <a:rPr lang="en-US" sz="3600" dirty="0" smtClean="0">
                <a:solidFill>
                  <a:schemeClr val="tx1"/>
                </a:solidFill>
                <a:latin typeface="Times New Roman" panose="02020603050405020304" pitchFamily="18" charset="0"/>
                <a:cs typeface="Times New Roman" panose="02020603050405020304" pitchFamily="18" charset="0"/>
              </a:rPr>
              <a:t> 3 </a:t>
            </a:r>
            <a:r>
              <a:rPr lang="en-US" sz="3600" dirty="0" err="1" smtClean="0">
                <a:solidFill>
                  <a:schemeClr val="tx1"/>
                </a:solidFill>
                <a:latin typeface="Times New Roman" panose="02020603050405020304" pitchFamily="18" charset="0"/>
                <a:cs typeface="Times New Roman" panose="02020603050405020304" pitchFamily="18" charset="0"/>
              </a:rPr>
              <a:t>giai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của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kỹ</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thuật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chạy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cự</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ngắn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đó</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là</a:t>
            </a:r>
            <a:r>
              <a:rPr lang="en-US" sz="3600" dirty="0" smtClean="0">
                <a:solidFill>
                  <a:schemeClr val="tx1"/>
                </a:solidFill>
                <a:latin typeface="Times New Roman" panose="02020603050405020304" pitchFamily="18" charset="0"/>
                <a:cs typeface="Times New Roman" panose="02020603050405020304" pitchFamily="18" charset="0"/>
              </a:rPr>
              <a:t>:</a:t>
            </a:r>
          </a:p>
          <a:p>
            <a:pPr marL="342900" indent="-342900">
              <a:buFont typeface="+mj-lt"/>
              <a:buAutoNum type="arabicPeriod"/>
            </a:pPr>
            <a:r>
              <a:rPr lang="en-US" sz="3600" dirty="0" err="1" smtClean="0">
                <a:solidFill>
                  <a:schemeClr val="tx1"/>
                </a:solidFill>
                <a:latin typeface="Times New Roman" panose="02020603050405020304" pitchFamily="18" charset="0"/>
                <a:cs typeface="Times New Roman" panose="02020603050405020304" pitchFamily="18" charset="0"/>
              </a:rPr>
              <a:t>Giai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xuất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phát</a:t>
            </a:r>
            <a:endParaRPr lang="en-US" sz="36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3600" dirty="0" err="1" smtClean="0">
                <a:solidFill>
                  <a:schemeClr val="tx1"/>
                </a:solidFill>
                <a:latin typeface="Times New Roman" panose="02020603050405020304" pitchFamily="18" charset="0"/>
                <a:cs typeface="Times New Roman" panose="02020603050405020304" pitchFamily="18" charset="0"/>
              </a:rPr>
              <a:t>Giai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chạy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lao</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sau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xuất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phát</a:t>
            </a:r>
            <a:endParaRPr lang="en-US" sz="36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3600" dirty="0" err="1" smtClean="0">
                <a:solidFill>
                  <a:schemeClr val="tx1"/>
                </a:solidFill>
                <a:latin typeface="Times New Roman" panose="02020603050405020304" pitchFamily="18" charset="0"/>
                <a:cs typeface="Times New Roman" panose="02020603050405020304" pitchFamily="18" charset="0"/>
              </a:rPr>
              <a:t>Giai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chạy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giữa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quãng</a:t>
            </a:r>
            <a:endParaRPr lang="en-US" sz="3600" dirty="0" smtClean="0">
              <a:solidFill>
                <a:schemeClr val="tx1"/>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3600" dirty="0" err="1" smtClean="0">
                <a:solidFill>
                  <a:schemeClr val="tx1"/>
                </a:solidFill>
                <a:latin typeface="Times New Roman" panose="02020603050405020304" pitchFamily="18" charset="0"/>
                <a:cs typeface="Times New Roman" panose="02020603050405020304" pitchFamily="18" charset="0"/>
              </a:rPr>
              <a:t>Hôm</a:t>
            </a:r>
            <a:r>
              <a:rPr lang="en-US" sz="3600" dirty="0" smtClean="0">
                <a:solidFill>
                  <a:schemeClr val="tx1"/>
                </a:solidFill>
                <a:latin typeface="Times New Roman" panose="02020603050405020304" pitchFamily="18" charset="0"/>
                <a:cs typeface="Times New Roman" panose="02020603050405020304" pitchFamily="18" charset="0"/>
              </a:rPr>
              <a:t> nay </a:t>
            </a:r>
            <a:r>
              <a:rPr lang="en-US" sz="3600" dirty="0" err="1" smtClean="0">
                <a:solidFill>
                  <a:schemeClr val="tx1"/>
                </a:solidFill>
                <a:latin typeface="Times New Roman" panose="02020603050405020304" pitchFamily="18" charset="0"/>
                <a:cs typeface="Times New Roman" panose="02020603050405020304" pitchFamily="18" charset="0"/>
              </a:rPr>
              <a:t>các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em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sẽ</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tìm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hiểu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về</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giai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4 </a:t>
            </a:r>
            <a:r>
              <a:rPr lang="en-US" sz="3600" dirty="0" err="1" smtClean="0">
                <a:solidFill>
                  <a:schemeClr val="tx1"/>
                </a:solidFill>
                <a:latin typeface="Times New Roman" panose="02020603050405020304" pitchFamily="18" charset="0"/>
                <a:cs typeface="Times New Roman" panose="02020603050405020304" pitchFamily="18" charset="0"/>
              </a:rPr>
              <a:t>của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kỹ</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thuật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chạy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cự</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ngắn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Giai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về</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đích</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Và</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một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số</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điều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luật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trong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đấu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của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bộ</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môn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điền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kinh</a:t>
            </a:r>
            <a:r>
              <a:rPr lang="en-US" sz="3600" dirty="0" smtClean="0">
                <a:solidFill>
                  <a:schemeClr val="tx1"/>
                </a:solidFill>
                <a:latin typeface="Times New Roman" panose="02020603050405020304" pitchFamily="18" charset="0"/>
                <a:cs typeface="Times New Roman" panose="02020603050405020304" pitchFamily="18" charset="0"/>
              </a:rPr>
              <a:t>.</a:t>
            </a:r>
          </a:p>
          <a:p>
            <a:pPr marL="342900" indent="-342900">
              <a:buFont typeface="+mj-lt"/>
              <a:buAutoNum type="arabicPeriod"/>
            </a:pP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118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2504049" y="379829"/>
            <a:ext cx="5627077" cy="6049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II. GIAI ĐOẠN VỀ ĐÍCH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47821" y="1284851"/>
            <a:ext cx="8161607" cy="7690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3600" dirty="0" err="1" smtClean="0">
                <a:solidFill>
                  <a:schemeClr val="tx1"/>
                </a:solidFill>
                <a:latin typeface="Times New Roman" panose="02020603050405020304" pitchFamily="18" charset="0"/>
                <a:cs typeface="Times New Roman" panose="02020603050405020304" pitchFamily="18" charset="0"/>
              </a:rPr>
              <a:t>Giới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15 </a:t>
            </a:r>
            <a:r>
              <a:rPr lang="en-US" sz="3600" dirty="0" err="1">
                <a:solidFill>
                  <a:schemeClr val="tx1"/>
                </a:solidFill>
                <a:latin typeface="Times New Roman" panose="02020603050405020304" pitchFamily="18" charset="0"/>
                <a:cs typeface="Times New Roman" panose="02020603050405020304" pitchFamily="18" charset="0"/>
              </a:rPr>
              <a:t>đến</a:t>
            </a:r>
            <a:r>
              <a:rPr lang="en-US" sz="3600" dirty="0">
                <a:solidFill>
                  <a:schemeClr val="tx1"/>
                </a:solidFill>
                <a:latin typeface="Times New Roman" panose="02020603050405020304" pitchFamily="18" charset="0"/>
                <a:cs typeface="Times New Roman" panose="02020603050405020304" pitchFamily="18" charset="0"/>
              </a:rPr>
              <a:t> 20m</a:t>
            </a:r>
          </a:p>
        </p:txBody>
      </p:sp>
      <p:sp>
        <p:nvSpPr>
          <p:cNvPr id="6" name="Rectangle 5"/>
          <p:cNvSpPr/>
          <p:nvPr/>
        </p:nvSpPr>
        <p:spPr>
          <a:xfrm>
            <a:off x="447821" y="2562666"/>
            <a:ext cx="11439379" cy="317695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Nhiệm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Dồn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sức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còn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nhanh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chóng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chạy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thúc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cự</a:t>
            </a:r>
            <a:r>
              <a:rPr lang="en-US" sz="3600" dirty="0">
                <a:solidFill>
                  <a:schemeClr val="tx1"/>
                </a:solidFill>
                <a:latin typeface="Times New Roman" panose="02020603050405020304" pitchFamily="18" charset="0"/>
                <a:cs typeface="Times New Roman" panose="02020603050405020304" pitchFamily="18" charset="0"/>
              </a:rPr>
              <a:t> li </a:t>
            </a:r>
            <a:r>
              <a:rPr lang="en-US" sz="3600" dirty="0" err="1">
                <a:solidFill>
                  <a:schemeClr val="tx1"/>
                </a:solidFill>
                <a:latin typeface="Times New Roman" panose="02020603050405020304" pitchFamily="18" charset="0"/>
                <a:cs typeface="Times New Roman" panose="02020603050405020304" pitchFamily="18" charset="0"/>
              </a:rPr>
              <a:t>chạy</a:t>
            </a:r>
            <a:r>
              <a:rPr lang="en-US" sz="3600" dirty="0" smtClean="0">
                <a:solidFill>
                  <a:schemeClr val="tx1"/>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vi-VN" sz="3600" dirty="0">
                <a:solidFill>
                  <a:schemeClr val="tx1"/>
                </a:solidFill>
                <a:latin typeface="Times New Roman" panose="02020603050405020304" pitchFamily="18" charset="0"/>
                <a:cs typeface="Times New Roman" panose="02020603050405020304" pitchFamily="18" charset="0"/>
              </a:rPr>
              <a:t>Tùy khả năng người chạy, khi cách đích khoảng 15 – 20m cần chuyển từ chạy giữa quãng sang rút về đích. Tập trung hết sức lực để tăng tốc độ, chủ yếu là tăng tần số bước.</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4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4572" y="196948"/>
            <a:ext cx="11352628" cy="6499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vi-VN" sz="3200" i="0" dirty="0" smtClean="0">
                <a:solidFill>
                  <a:srgbClr val="000000"/>
                </a:solidFill>
                <a:effectLst/>
                <a:latin typeface="+mj-lt"/>
              </a:rPr>
              <a:t>Người chạy hoàn thành cự li 100m khi có một bộ phận thân trên (trừ đầu, tay) chạm vào mặt phẳng thẳng đứng, chứa vạch đích và dây đích.</a:t>
            </a:r>
            <a:endParaRPr lang="en-US" sz="3200" i="0" dirty="0" smtClean="0">
              <a:solidFill>
                <a:srgbClr val="000000"/>
              </a:solidFill>
              <a:effectLst/>
              <a:latin typeface="+mj-lt"/>
            </a:endParaRPr>
          </a:p>
          <a:p>
            <a:pPr marL="285750" indent="-285750">
              <a:buFont typeface="Wingdings" panose="05000000000000000000" pitchFamily="2" charset="2"/>
              <a:buChar char="Ø"/>
            </a:pPr>
            <a:r>
              <a:rPr lang="en-US" sz="3200" dirty="0" err="1" smtClean="0">
                <a:solidFill>
                  <a:srgbClr val="000000"/>
                </a:solidFill>
                <a:latin typeface="Times New Roman" panose="02020603050405020304" pitchFamily="18" charset="0"/>
                <a:cs typeface="Times New Roman" panose="02020603050405020304" pitchFamily="18" charset="0"/>
              </a:rPr>
              <a:t>Nghĩa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là</a:t>
            </a:r>
            <a:r>
              <a:rPr lang="en-US" sz="3200" dirty="0" smtClean="0">
                <a:solidFill>
                  <a:srgbClr val="000000"/>
                </a:solidFill>
                <a:latin typeface="Times New Roman" panose="02020603050405020304" pitchFamily="18" charset="0"/>
                <a:cs typeface="Times New Roman" panose="02020603050405020304" pitchFamily="18" charset="0"/>
              </a:rPr>
              <a:t> : </a:t>
            </a:r>
            <a:r>
              <a:rPr lang="en-US" sz="3200" dirty="0" err="1" smtClean="0">
                <a:solidFill>
                  <a:srgbClr val="000000"/>
                </a:solidFill>
                <a:latin typeface="Times New Roman" panose="02020603050405020304" pitchFamily="18" charset="0"/>
                <a:cs typeface="Times New Roman" panose="02020603050405020304" pitchFamily="18" charset="0"/>
              </a:rPr>
              <a:t>Người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chạy</a:t>
            </a:r>
            <a:r>
              <a:rPr lang="en-US" sz="3200" dirty="0" smtClean="0">
                <a:solidFill>
                  <a:srgbClr val="000000"/>
                </a:solidFill>
                <a:latin typeface="Times New Roman" panose="02020603050405020304" pitchFamily="18" charset="0"/>
                <a:cs typeface="Times New Roman" panose="02020603050405020304" pitchFamily="18" charset="0"/>
              </a:rPr>
              <a:t>, V ĐV </a:t>
            </a:r>
            <a:r>
              <a:rPr lang="en-US" sz="3200" dirty="0" err="1" smtClean="0">
                <a:solidFill>
                  <a:srgbClr val="000000"/>
                </a:solidFill>
                <a:latin typeface="Times New Roman" panose="02020603050405020304" pitchFamily="18" charset="0"/>
                <a:cs typeface="Times New Roman" panose="02020603050405020304" pitchFamily="18" charset="0"/>
              </a:rPr>
              <a:t>không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được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sử</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dụng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đầu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và</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tay</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để</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chạm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vào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mặt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phẳng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thẳng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đứng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chứa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vạch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đích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và</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dây</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đích</a:t>
            </a:r>
            <a:r>
              <a:rPr lang="en-US" sz="3200" dirty="0" smtClean="0">
                <a:solidFill>
                  <a:srgbClr val="000000"/>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3200" b="1" dirty="0" err="1" smtClean="0">
                <a:solidFill>
                  <a:srgbClr val="FFFF00"/>
                </a:solidFill>
                <a:latin typeface="Times New Roman" panose="02020603050405020304" pitchFamily="18" charset="0"/>
                <a:cs typeface="Times New Roman" panose="02020603050405020304" pitchFamily="18" charset="0"/>
              </a:rPr>
              <a:t>Người</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chạy</a:t>
            </a:r>
            <a:r>
              <a:rPr lang="en-US" sz="3200" b="1" dirty="0" smtClean="0">
                <a:solidFill>
                  <a:srgbClr val="FFFF00"/>
                </a:solidFill>
                <a:latin typeface="Times New Roman" panose="02020603050405020304" pitchFamily="18" charset="0"/>
                <a:cs typeface="Times New Roman" panose="02020603050405020304" pitchFamily="18" charset="0"/>
              </a:rPr>
              <a:t>, V ĐV </a:t>
            </a:r>
            <a:r>
              <a:rPr lang="en-US" sz="3200" b="1" dirty="0" err="1" smtClean="0">
                <a:solidFill>
                  <a:srgbClr val="FFFF00"/>
                </a:solidFill>
                <a:latin typeface="Times New Roman" panose="02020603050405020304" pitchFamily="18" charset="0"/>
                <a:cs typeface="Times New Roman" panose="02020603050405020304" pitchFamily="18" charset="0"/>
              </a:rPr>
              <a:t>sử</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dụng</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a:t>
            </a:r>
            <a:r>
              <a:rPr lang="en-US" sz="3200" b="1" dirty="0" err="1" smtClean="0">
                <a:solidFill>
                  <a:srgbClr val="FFFF00"/>
                </a:solidFill>
                <a:latin typeface="Times New Roman" panose="02020603050405020304" pitchFamily="18" charset="0"/>
                <a:cs typeface="Times New Roman" panose="02020603050405020304" pitchFamily="18" charset="0"/>
              </a:rPr>
              <a:t>gưc</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hoặc</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Vai</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để</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chạm</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vào</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mặt</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phẳng</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thẳng</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đứng</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chứa</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vạch</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đích</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và</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dây</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đích</a:t>
            </a:r>
            <a:r>
              <a:rPr lang="en-US" sz="3200" b="1" dirty="0" smtClean="0">
                <a:solidFill>
                  <a:srgbClr val="FFFF00"/>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3200" dirty="0" smtClean="0">
                <a:solidFill>
                  <a:srgbClr val="000000"/>
                </a:solidFill>
                <a:latin typeface="Times New Roman" panose="02020603050405020304" pitchFamily="18" charset="0"/>
                <a:cs typeface="Times New Roman" panose="02020603050405020304" pitchFamily="18" charset="0"/>
              </a:rPr>
              <a:t>Ở</a:t>
            </a:r>
            <a:r>
              <a:rPr lang="vi-VN" sz="3200" b="0" i="0" dirty="0" smtClean="0">
                <a:solidFill>
                  <a:srgbClr val="000000"/>
                </a:solidFill>
                <a:effectLst/>
                <a:latin typeface="+mj-lt"/>
              </a:rPr>
              <a:t> bước chạy cuối cùng, người chạy phải chủ động gập thân về trước để chạm ngực vào dây đích (hoặc mặt phẳng đích) – </a:t>
            </a:r>
            <a:r>
              <a:rPr lang="vi-VN" sz="3200" b="0" i="1" dirty="0" smtClean="0">
                <a:solidFill>
                  <a:srgbClr val="FFFF00"/>
                </a:solidFill>
                <a:effectLst/>
                <a:latin typeface="+mj-lt"/>
              </a:rPr>
              <a:t>cách đánh đích bằng ngực</a:t>
            </a:r>
            <a:r>
              <a:rPr lang="vi-VN" sz="3200" b="0" i="0" dirty="0" smtClean="0">
                <a:solidFill>
                  <a:srgbClr val="000000"/>
                </a:solidFill>
                <a:effectLst/>
                <a:latin typeface="+mj-lt"/>
              </a:rPr>
              <a:t>. Cũng có thể kết hợp vừa gập thân về trước vừa xoay để một vai chạm đích – </a:t>
            </a:r>
            <a:r>
              <a:rPr lang="vi-VN" sz="3200" b="0" i="1" dirty="0" smtClean="0">
                <a:solidFill>
                  <a:srgbClr val="FFFF00"/>
                </a:solidFill>
                <a:effectLst/>
                <a:latin typeface="+mj-lt"/>
              </a:rPr>
              <a:t>cách đánh đích bằng vai</a:t>
            </a:r>
            <a:r>
              <a:rPr lang="vi-VN" sz="3200" b="0" i="0" dirty="0" smtClean="0">
                <a:solidFill>
                  <a:srgbClr val="000000"/>
                </a:solidFill>
                <a:effectLst/>
                <a:latin typeface="+mj-lt"/>
              </a:rPr>
              <a:t>. Không “nhảy” về đích vì sẽ chậm – sau khi nhảy lên, cơ thể chuyển động (bay trên không) chỉ theo quán tính, nên tốc độ chậm dần đều.</a:t>
            </a:r>
            <a:endParaRPr lang="en-US" sz="3200" b="1"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311530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p:cTn id="3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flipH="1">
            <a:off x="497164" y="324872"/>
            <a:ext cx="4114801" cy="2855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ight Arrow 4"/>
          <p:cNvSpPr/>
          <p:nvPr/>
        </p:nvSpPr>
        <p:spPr>
          <a:xfrm flipH="1">
            <a:off x="9826282" y="894613"/>
            <a:ext cx="2166425" cy="171560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FF00"/>
                </a:solidFill>
                <a:latin typeface="Times New Roman" panose="02020603050405020304" pitchFamily="18" charset="0"/>
                <a:cs typeface="Times New Roman" panose="02020603050405020304" pitchFamily="18" charset="0"/>
              </a:rPr>
              <a:t>Về</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đích</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7706" y="324872"/>
            <a:ext cx="4615696" cy="2855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497164" y="3685734"/>
            <a:ext cx="11338560" cy="27572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3200" dirty="0" err="1" smtClean="0">
                <a:solidFill>
                  <a:schemeClr val="tx1"/>
                </a:solidFill>
                <a:latin typeface="Times New Roman" panose="02020603050405020304" pitchFamily="18" charset="0"/>
                <a:cs typeface="Times New Roman" panose="02020603050405020304" pitchFamily="18" charset="0"/>
              </a:rPr>
              <a:t>Lưu</a:t>
            </a:r>
            <a:r>
              <a:rPr lang="en-US" sz="3200" dirty="0" smtClean="0">
                <a:solidFill>
                  <a:schemeClr val="tx1"/>
                </a:solidFill>
                <a:latin typeface="Times New Roman" panose="02020603050405020304" pitchFamily="18" charset="0"/>
                <a:cs typeface="Times New Roman" panose="02020603050405020304" pitchFamily="18" charset="0"/>
              </a:rPr>
              <a:t> ý: </a:t>
            </a:r>
          </a:p>
          <a:p>
            <a:pPr marL="457200" indent="-457200">
              <a:buFont typeface="Wingdings" panose="05000000000000000000" pitchFamily="2" charset="2"/>
              <a:buChar char="Ø"/>
            </a:pPr>
            <a:r>
              <a:rPr lang="vi-VN" sz="3200" dirty="0" smtClean="0">
                <a:solidFill>
                  <a:srgbClr val="FFFF00"/>
                </a:solidFill>
                <a:latin typeface="+mj-lt"/>
              </a:rPr>
              <a:t>Sau </a:t>
            </a:r>
            <a:r>
              <a:rPr lang="vi-VN" sz="3200" dirty="0">
                <a:solidFill>
                  <a:srgbClr val="FFFF00"/>
                </a:solidFill>
                <a:latin typeface="+mj-lt"/>
              </a:rPr>
              <a:t>khi về đích, nếu dừng đột ngột dễ bị “sốc trọng lực”, có thể gây ngất. Do vậy, cần phải chạy tiếp vài bước và chạy nhẹ nhàng theo quán tính, chú ý giữ thăng bằng để không ngã và không va chạm với người cùng về đích.</a:t>
            </a:r>
            <a:endParaRPr lang="en-US" sz="3200" dirty="0">
              <a:solidFill>
                <a:srgbClr val="FFFF00"/>
              </a:solidFill>
              <a:latin typeface="+mj-lt"/>
            </a:endParaRPr>
          </a:p>
        </p:txBody>
      </p:sp>
    </p:spTree>
    <p:extLst>
      <p:ext uri="{BB962C8B-B14F-4D97-AF65-F5344CB8AC3E}">
        <p14:creationId xmlns:p14="http://schemas.microsoft.com/office/powerpoint/2010/main" val="15631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circle(in)">
                                      <p:cBhvr>
                                        <p:cTn id="13" dur="2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75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9000" b="-29000"/>
          </a:stretch>
        </a:blipFill>
        <a:effectLst/>
      </p:bgPr>
    </p:bg>
    <p:spTree>
      <p:nvGrpSpPr>
        <p:cNvPr id="1" name=""/>
        <p:cNvGrpSpPr/>
        <p:nvPr/>
      </p:nvGrpSpPr>
      <p:grpSpPr>
        <a:xfrm>
          <a:off x="0" y="0"/>
          <a:ext cx="0" cy="0"/>
          <a:chOff x="0" y="0"/>
          <a:chExt cx="0" cy="0"/>
        </a:xfrm>
      </p:grpSpPr>
      <p:pic>
        <p:nvPicPr>
          <p:cNvPr id="4" name="về đích nhanh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99163" y="3374488"/>
            <a:ext cx="5992837" cy="3370970"/>
          </a:xfrm>
          <a:prstGeom prst="rect">
            <a:avLst/>
          </a:prstGeom>
        </p:spPr>
      </p:pic>
      <p:pic>
        <p:nvPicPr>
          <p:cNvPr id="5" name="về đích chậm_Trim_Slom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0"/>
            <a:ext cx="6199163" cy="3487029"/>
          </a:xfrm>
          <a:prstGeom prst="rect">
            <a:avLst/>
          </a:prstGeom>
        </p:spPr>
      </p:pic>
      <p:sp>
        <p:nvSpPr>
          <p:cNvPr id="7" name="Right Arrow 6"/>
          <p:cNvSpPr/>
          <p:nvPr/>
        </p:nvSpPr>
        <p:spPr>
          <a:xfrm flipH="1">
            <a:off x="7195621" y="717452"/>
            <a:ext cx="2215663" cy="188386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FF00"/>
                </a:solidFill>
                <a:latin typeface="Times New Roman" panose="02020603050405020304" pitchFamily="18" charset="0"/>
                <a:cs typeface="Times New Roman" panose="02020603050405020304" pitchFamily="18" charset="0"/>
              </a:rPr>
              <a:t>Về</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đích</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chậm</a:t>
            </a:r>
            <a:r>
              <a:rPr lang="en-US" sz="3200" b="1" dirty="0" smtClean="0">
                <a:solidFill>
                  <a:srgbClr val="FFFF00"/>
                </a:solidFill>
                <a:latin typeface="Times New Roman" panose="02020603050405020304" pitchFamily="18" charset="0"/>
                <a:cs typeface="Times New Roman" panose="02020603050405020304" pitchFamily="18" charset="0"/>
              </a:rPr>
              <a:t> </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8" name="Right Arrow 7"/>
          <p:cNvSpPr/>
          <p:nvPr/>
        </p:nvSpPr>
        <p:spPr>
          <a:xfrm>
            <a:off x="1958924" y="4230583"/>
            <a:ext cx="2281313" cy="188386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FF00"/>
                </a:solidFill>
                <a:latin typeface="Times New Roman" panose="02020603050405020304" pitchFamily="18" charset="0"/>
                <a:cs typeface="Times New Roman" panose="02020603050405020304" pitchFamily="18" charset="0"/>
              </a:rPr>
              <a:t>Về</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đích</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nhanh</a:t>
            </a:r>
            <a:r>
              <a:rPr lang="en-US" sz="3200" b="1" dirty="0" smtClean="0">
                <a:solidFill>
                  <a:srgbClr val="FFFF00"/>
                </a:solidFill>
                <a:latin typeface="Times New Roman" panose="02020603050405020304" pitchFamily="18" charset="0"/>
                <a:cs typeface="Times New Roman" panose="02020603050405020304" pitchFamily="18" charset="0"/>
              </a:rPr>
              <a:t> </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3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2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
                </p:tgtEl>
              </p:cMediaNode>
            </p:video>
            <p:video>
              <p:cMediaNode vol="80000">
                <p:cTn id="33" fill="hold" display="0">
                  <p:stCondLst>
                    <p:cond delay="indefinite"/>
                  </p:stCondLst>
                </p:cTn>
                <p:tgtEl>
                  <p:spTgt spid="5"/>
                </p:tgtEl>
              </p:cMediaNode>
            </p:video>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928467" y="281352"/>
            <a:ext cx="10733649" cy="801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MỘT SỐ ĐIỀU LUẬT TRONG THI ĐẤU ĐIỀN KINH.</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93895" y="1336431"/>
            <a:ext cx="11648049" cy="53175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sz="2200" dirty="0" err="1" smtClean="0">
                <a:latin typeface="Times New Roman" panose="02020603050405020304" pitchFamily="18" charset="0"/>
                <a:cs typeface="Times New Roman" panose="02020603050405020304" pitchFamily="18" charset="0"/>
              </a:rPr>
              <a:t>Luật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đấu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điền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kinh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rất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nhiều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định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áp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dụng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vị</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tổ</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chức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ban </a:t>
            </a:r>
            <a:r>
              <a:rPr lang="en-US" sz="2200" dirty="0" err="1" smtClean="0">
                <a:latin typeface="Times New Roman" panose="02020603050405020304" pitchFamily="18" charset="0"/>
                <a:cs typeface="Times New Roman" panose="02020603050405020304" pitchFamily="18" charset="0"/>
              </a:rPr>
              <a:t>điều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hành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trọng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tài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tổ</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trọng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tài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em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tìm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hiểu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thêm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trên</a:t>
            </a:r>
            <a:r>
              <a:rPr lang="en-US" sz="2200" dirty="0" smtClean="0">
                <a:latin typeface="Times New Roman" panose="02020603050405020304" pitchFamily="18" charset="0"/>
                <a:cs typeface="Times New Roman" panose="02020603050405020304" pitchFamily="18" charset="0"/>
              </a:rPr>
              <a:t> internet.</a:t>
            </a:r>
          </a:p>
          <a:p>
            <a:pPr marL="285750" indent="-285750">
              <a:buFont typeface="Wingdings" panose="05000000000000000000" pitchFamily="2" charset="2"/>
              <a:buChar char="v"/>
            </a:pPr>
            <a:r>
              <a:rPr lang="en-US" sz="2200" dirty="0" err="1" smtClean="0">
                <a:latin typeface="Times New Roman" panose="02020603050405020304" pitchFamily="18" charset="0"/>
                <a:cs typeface="Times New Roman" panose="02020603050405020304" pitchFamily="18" charset="0"/>
              </a:rPr>
              <a:t>Sau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đây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em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tìm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hiểu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một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số</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điểm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cần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tham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đấu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cự</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ly</a:t>
            </a:r>
            <a:r>
              <a:rPr lang="en-US" sz="2200" dirty="0" smtClean="0">
                <a:latin typeface="Times New Roman" panose="02020603050405020304" pitchFamily="18" charset="0"/>
                <a:cs typeface="Times New Roman" panose="02020603050405020304" pitchFamily="18" charset="0"/>
              </a:rPr>
              <a:t> 100m</a:t>
            </a:r>
          </a:p>
          <a:p>
            <a:pPr marL="342900" indent="-342900">
              <a:buFont typeface="+mj-lt"/>
              <a:buAutoNum type="arabicPeriod"/>
            </a:pPr>
            <a:r>
              <a:rPr lang="vi-VN" sz="2200" dirty="0">
                <a:latin typeface="Times New Roman" panose="02020603050405020304" pitchFamily="18" charset="0"/>
                <a:cs typeface="Times New Roman" panose="02020603050405020304" pitchFamily="18" charset="0"/>
              </a:rPr>
              <a:t>Tất cả các cuộc thi phải xuất phát theo tiếng nổ của súng phát lệnh hay thiết bị phát lệnh tương ứng sau khi trọng tài phát lệnh đã xác nhận là các vận động viên đã ổn định trong tư thế xuất phát đúng</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342900" indent="-342900">
              <a:buFont typeface="+mj-lt"/>
              <a:buAutoNum type="arabicPeriod"/>
            </a:pPr>
            <a:r>
              <a:rPr lang="vi-VN" sz="2200" dirty="0">
                <a:latin typeface="Times New Roman" panose="02020603050405020304" pitchFamily="18" charset="0"/>
                <a:cs typeface="Times New Roman" panose="02020603050405020304" pitchFamily="18" charset="0"/>
              </a:rPr>
              <a:t>Sau lệnh “vào chỗ” các vận động viên phải tiến tới vạch xuất phát, chiếm vị trí hoàn toàn trong ô chạy riêng của mình, phía sau vạch xuất phát. Hai bàn tay và 1 đầu gối phải tiếp xúc với mặt đất và hai bàn chân phải tiếp xúc với bàn đạp xuất phát</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342900" indent="-342900">
              <a:buFont typeface="+mj-lt"/>
              <a:buAutoNum type="arabicPeriod"/>
            </a:pPr>
            <a:r>
              <a:rPr lang="vi-VN" sz="2200" dirty="0">
                <a:latin typeface="Times New Roman" panose="02020603050405020304" pitchFamily="18" charset="0"/>
                <a:cs typeface="Times New Roman" panose="02020603050405020304" pitchFamily="18" charset="0"/>
              </a:rPr>
              <a:t>Khi ở tư thế vào chỗ, vận động viên không được chạm vào vạch xuất phát hoặc đất phía trước vạch xuất phát bằng chân hoặc tay của mình</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342900" indent="-342900">
              <a:buFont typeface="+mj-lt"/>
              <a:buAutoNum type="arabicPeriod"/>
            </a:pPr>
            <a:r>
              <a:rPr lang="vi-VN" sz="2200" dirty="0">
                <a:latin typeface="Times New Roman" panose="02020603050405020304" pitchFamily="18" charset="0"/>
                <a:cs typeface="Times New Roman" panose="02020603050405020304" pitchFamily="18" charset="0"/>
              </a:rPr>
              <a:t>Nếu một vận động viên sau khi đã ở tư thế xuất phát đầy đủ và cuối cùng của </a:t>
            </a:r>
            <a:r>
              <a:rPr lang="vi-VN" sz="2200" dirty="0" smtClean="0">
                <a:latin typeface="Times New Roman" panose="02020603050405020304" pitchFamily="18" charset="0"/>
                <a:cs typeface="Times New Roman" panose="02020603050405020304" pitchFamily="18" charset="0"/>
              </a:rPr>
              <a:t>m</a:t>
            </a:r>
            <a:r>
              <a:rPr lang="en-US" sz="2200" dirty="0">
                <a:latin typeface="Times New Roman" panose="02020603050405020304" pitchFamily="18" charset="0"/>
                <a:cs typeface="Times New Roman" panose="02020603050405020304" pitchFamily="18" charset="0"/>
              </a:rPr>
              <a:t>ì</a:t>
            </a:r>
            <a:r>
              <a:rPr lang="vi-VN" sz="2200" dirty="0" smtClean="0">
                <a:latin typeface="Times New Roman" panose="02020603050405020304" pitchFamily="18" charset="0"/>
                <a:cs typeface="Times New Roman" panose="02020603050405020304" pitchFamily="18" charset="0"/>
              </a:rPr>
              <a:t>nh</a:t>
            </a:r>
            <a:r>
              <a:rPr lang="vi-VN" sz="2200" dirty="0">
                <a:latin typeface="Times New Roman" panose="02020603050405020304" pitchFamily="18" charset="0"/>
                <a:cs typeface="Times New Roman" panose="02020603050405020304" pitchFamily="18" charset="0"/>
              </a:rPr>
              <a:t>, bắt đầu có hành động xuất phát trước khi súng phát lệnh hoặc thiết bị phát lệnh nổ sẽ bị lỗi xuất phát</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200" dirty="0" err="1" smtClean="0">
                <a:latin typeface="Times New Roman" panose="02020603050405020304" pitchFamily="18" charset="0"/>
                <a:cs typeface="Times New Roman" panose="02020603050405020304" pitchFamily="18" charset="0"/>
              </a:rPr>
              <a:t>Mỗi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vận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viên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chạy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đường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chạy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mình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lấn</a:t>
            </a:r>
            <a:r>
              <a:rPr lang="en-US" sz="2200" dirty="0" smtClean="0">
                <a:latin typeface="Times New Roman" panose="02020603050405020304" pitchFamily="18" charset="0"/>
                <a:cs typeface="Times New Roman" panose="02020603050405020304" pitchFamily="18" charset="0"/>
              </a:rPr>
              <a:t> sang </a:t>
            </a:r>
            <a:r>
              <a:rPr lang="en-US" sz="2200" dirty="0" err="1" smtClean="0">
                <a:latin typeface="Times New Roman" panose="02020603050405020304" pitchFamily="18" charset="0"/>
                <a:cs typeface="Times New Roman" panose="02020603050405020304" pitchFamily="18" charset="0"/>
              </a:rPr>
              <a:t>đướng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chạy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vận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viên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73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TotalTime>
  <Words>1261</Words>
  <Application>Microsoft Office PowerPoint</Application>
  <PresentationFormat>Widescreen</PresentationFormat>
  <Paragraphs>96</Paragraphs>
  <Slides>14</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23</cp:revision>
  <dcterms:created xsi:type="dcterms:W3CDTF">2021-10-26T09:01:07Z</dcterms:created>
  <dcterms:modified xsi:type="dcterms:W3CDTF">2021-11-04T09:59:29Z</dcterms:modified>
</cp:coreProperties>
</file>